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99" r:id="rId2"/>
    <p:sldId id="256" r:id="rId3"/>
    <p:sldId id="300" r:id="rId4"/>
    <p:sldId id="301" r:id="rId5"/>
    <p:sldId id="302" r:id="rId6"/>
    <p:sldId id="303" r:id="rId7"/>
    <p:sldId id="304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23" r:id="rId25"/>
    <p:sldId id="324" r:id="rId26"/>
    <p:sldId id="325" r:id="rId27"/>
    <p:sldId id="322" r:id="rId28"/>
    <p:sldId id="326" r:id="rId29"/>
    <p:sldId id="327" r:id="rId30"/>
    <p:sldId id="328" r:id="rId31"/>
    <p:sldId id="26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A5778-492F-4CF2-9A98-AC158D6445FC}" v="3" dt="2021-01-18T10:58:44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717" autoAdjust="0"/>
  </p:normalViewPr>
  <p:slideViewPr>
    <p:cSldViewPr snapToGrid="0">
      <p:cViewPr varScale="1">
        <p:scale>
          <a:sx n="107" d="100"/>
          <a:sy n="107" d="100"/>
        </p:scale>
        <p:origin x="29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Dixon" userId="94eea790-290a-4ee2-8de2-6da33b0ffd4f" providerId="ADAL" clId="{AB4A5778-492F-4CF2-9A98-AC158D6445FC}"/>
    <pc:docChg chg="addSld modSld sldOrd">
      <pc:chgData name="Nick Dixon" userId="94eea790-290a-4ee2-8de2-6da33b0ffd4f" providerId="ADAL" clId="{AB4A5778-492F-4CF2-9A98-AC158D6445FC}" dt="2021-01-18T10:58:44.900" v="5"/>
      <pc:docMkLst>
        <pc:docMk/>
      </pc:docMkLst>
      <pc:sldChg chg="addSp delSp modSp">
        <pc:chgData name="Nick Dixon" userId="94eea790-290a-4ee2-8de2-6da33b0ffd4f" providerId="ADAL" clId="{AB4A5778-492F-4CF2-9A98-AC158D6445FC}" dt="2021-01-18T10:58:44.900" v="5"/>
        <pc:sldMkLst>
          <pc:docMk/>
          <pc:sldMk cId="523436305" sldId="264"/>
        </pc:sldMkLst>
        <pc:spChg chg="del">
          <ac:chgData name="Nick Dixon" userId="94eea790-290a-4ee2-8de2-6da33b0ffd4f" providerId="ADAL" clId="{AB4A5778-492F-4CF2-9A98-AC158D6445FC}" dt="2021-01-18T10:58:37.568" v="4" actId="21"/>
          <ac:spMkLst>
            <pc:docMk/>
            <pc:sldMk cId="523436305" sldId="264"/>
            <ac:spMk id="3" creationId="{7FE02126-CA95-432A-9F35-0AFA34AB157C}"/>
          </ac:spMkLst>
        </pc:spChg>
        <pc:spChg chg="add mod">
          <ac:chgData name="Nick Dixon" userId="94eea790-290a-4ee2-8de2-6da33b0ffd4f" providerId="ADAL" clId="{AB4A5778-492F-4CF2-9A98-AC158D6445FC}" dt="2021-01-18T10:58:44.900" v="5"/>
          <ac:spMkLst>
            <pc:docMk/>
            <pc:sldMk cId="523436305" sldId="264"/>
            <ac:spMk id="6" creationId="{CF2BFD45-F526-4EC4-9450-74EAE8FAE646}"/>
          </ac:spMkLst>
        </pc:spChg>
      </pc:sldChg>
      <pc:sldChg chg="delSp add ord setBg delDesignElem">
        <pc:chgData name="Nick Dixon" userId="94eea790-290a-4ee2-8de2-6da33b0ffd4f" providerId="ADAL" clId="{AB4A5778-492F-4CF2-9A98-AC158D6445FC}" dt="2021-01-18T10:42:11.478" v="3"/>
        <pc:sldMkLst>
          <pc:docMk/>
          <pc:sldMk cId="1291232662" sldId="299"/>
        </pc:sldMkLst>
        <pc:spChg chg="del">
          <ac:chgData name="Nick Dixon" userId="94eea790-290a-4ee2-8de2-6da33b0ffd4f" providerId="ADAL" clId="{AB4A5778-492F-4CF2-9A98-AC158D6445FC}" dt="2021-01-18T10:42:09.706" v="1"/>
          <ac:spMkLst>
            <pc:docMk/>
            <pc:sldMk cId="1291232662" sldId="299"/>
            <ac:spMk id="12" creationId="{C610D2AE-07EF-436A-9755-AA8DF4B933A4}"/>
          </ac:spMkLst>
        </pc:spChg>
        <pc:spChg chg="del">
          <ac:chgData name="Nick Dixon" userId="94eea790-290a-4ee2-8de2-6da33b0ffd4f" providerId="ADAL" clId="{AB4A5778-492F-4CF2-9A98-AC158D6445FC}" dt="2021-01-18T10:42:09.706" v="1"/>
          <ac:spMkLst>
            <pc:docMk/>
            <pc:sldMk cId="1291232662" sldId="299"/>
            <ac:spMk id="16" creationId="{CF2D8AD5-434A-4C0E-9F5B-C1AFD645F364}"/>
          </ac:spMkLst>
        </pc:spChg>
        <pc:picChg chg="del">
          <ac:chgData name="Nick Dixon" userId="94eea790-290a-4ee2-8de2-6da33b0ffd4f" providerId="ADAL" clId="{AB4A5778-492F-4CF2-9A98-AC158D6445FC}" dt="2021-01-18T10:42:09.706" v="1"/>
          <ac:picMkLst>
            <pc:docMk/>
            <pc:sldMk cId="1291232662" sldId="299"/>
            <ac:picMk id="14" creationId="{6CACDD17-9043-46DF-882D-420365B79C18}"/>
          </ac:picMkLst>
        </pc:picChg>
        <pc:picChg chg="del">
          <ac:chgData name="Nick Dixon" userId="94eea790-290a-4ee2-8de2-6da33b0ffd4f" providerId="ADAL" clId="{AB4A5778-492F-4CF2-9A98-AC158D6445FC}" dt="2021-01-18T10:42:09.706" v="1"/>
          <ac:picMkLst>
            <pc:docMk/>
            <pc:sldMk cId="1291232662" sldId="299"/>
            <ac:picMk id="18" creationId="{E92B246D-47CC-40F8-8DE7-B65D409E945E}"/>
          </ac:picMkLst>
        </pc:picChg>
      </pc:sldChg>
    </pc:docChg>
  </pc:docChgLst>
  <pc:docChgLst>
    <pc:chgData name="Dixon, Nick" userId="94eea790-290a-4ee2-8de2-6da33b0ffd4f" providerId="ADAL" clId="{C478C50D-476E-4F28-A2C0-5994FBA81DD4}"/>
    <pc:docChg chg="undo custSel addSld delSld modSld">
      <pc:chgData name="Dixon, Nick" userId="94eea790-290a-4ee2-8de2-6da33b0ffd4f" providerId="ADAL" clId="{C478C50D-476E-4F28-A2C0-5994FBA81DD4}" dt="2020-12-09T16:18:36.153" v="405"/>
      <pc:docMkLst>
        <pc:docMk/>
      </pc:docMkLst>
      <pc:sldChg chg="addSp delSp modSp mod">
        <pc:chgData name="Dixon, Nick" userId="94eea790-290a-4ee2-8de2-6da33b0ffd4f" providerId="ADAL" clId="{C478C50D-476E-4F28-A2C0-5994FBA81DD4}" dt="2020-12-09T16:18:28.159" v="403" actId="1076"/>
        <pc:sldMkLst>
          <pc:docMk/>
          <pc:sldMk cId="0" sldId="256"/>
        </pc:sldMkLst>
        <pc:spChg chg="mod">
          <ac:chgData name="Dixon, Nick" userId="94eea790-290a-4ee2-8de2-6da33b0ffd4f" providerId="ADAL" clId="{C478C50D-476E-4F28-A2C0-5994FBA81DD4}" dt="2020-12-09T10:42:11.573" v="390" actId="20577"/>
          <ac:spMkLst>
            <pc:docMk/>
            <pc:sldMk cId="0" sldId="256"/>
            <ac:spMk id="4" creationId="{82F032B0-1F9B-49E0-A5E3-B9599BB525EA}"/>
          </ac:spMkLst>
        </pc:spChg>
        <pc:spChg chg="add del mod">
          <ac:chgData name="Dixon, Nick" userId="94eea790-290a-4ee2-8de2-6da33b0ffd4f" providerId="ADAL" clId="{C478C50D-476E-4F28-A2C0-5994FBA81DD4}" dt="2020-12-09T09:50:55.747" v="58" actId="21"/>
          <ac:spMkLst>
            <pc:docMk/>
            <pc:sldMk cId="0" sldId="256"/>
            <ac:spMk id="6" creationId="{2D999DBE-8CB2-4A14-B2CE-9B7D5E216483}"/>
          </ac:spMkLst>
        </pc:spChg>
        <pc:spChg chg="mod">
          <ac:chgData name="Dixon, Nick" userId="94eea790-290a-4ee2-8de2-6da33b0ffd4f" providerId="ADAL" clId="{C478C50D-476E-4F28-A2C0-5994FBA81DD4}" dt="2020-12-09T09:54:35.416" v="156"/>
          <ac:spMkLst>
            <pc:docMk/>
            <pc:sldMk cId="0" sldId="256"/>
            <ac:spMk id="19458" creationId="{AA3E22AA-AA25-4EB6-AD42-3093EA8239DE}"/>
          </ac:spMkLst>
        </pc:spChg>
        <pc:spChg chg="del mod">
          <ac:chgData name="Dixon, Nick" userId="94eea790-290a-4ee2-8de2-6da33b0ffd4f" providerId="ADAL" clId="{C478C50D-476E-4F28-A2C0-5994FBA81DD4}" dt="2020-12-09T09:50:50.201" v="57" actId="21"/>
          <ac:spMkLst>
            <pc:docMk/>
            <pc:sldMk cId="0" sldId="256"/>
            <ac:spMk id="19459" creationId="{46F29EEF-4FA9-43B1-BE35-A7ABF869A76D}"/>
          </ac:spMkLst>
        </pc:spChg>
        <pc:picChg chg="add mod">
          <ac:chgData name="Dixon, Nick" userId="94eea790-290a-4ee2-8de2-6da33b0ffd4f" providerId="ADAL" clId="{C478C50D-476E-4F28-A2C0-5994FBA81DD4}" dt="2020-12-09T16:18:28.159" v="403" actId="1076"/>
          <ac:picMkLst>
            <pc:docMk/>
            <pc:sldMk cId="0" sldId="256"/>
            <ac:picMk id="5" creationId="{99AF6677-1B81-4F81-BCEB-5CD44E1CBEB6}"/>
          </ac:picMkLst>
        </pc:picChg>
        <pc:picChg chg="del">
          <ac:chgData name="Dixon, Nick" userId="94eea790-290a-4ee2-8de2-6da33b0ffd4f" providerId="ADAL" clId="{C478C50D-476E-4F28-A2C0-5994FBA81DD4}" dt="2020-12-09T09:51:06.049" v="63" actId="478"/>
          <ac:picMkLst>
            <pc:docMk/>
            <pc:sldMk cId="0" sldId="256"/>
            <ac:picMk id="5" creationId="{DB6D7285-E0E7-4D2A-869F-26844D3A4D35}"/>
          </ac:picMkLst>
        </pc:picChg>
        <pc:picChg chg="add del mod">
          <ac:chgData name="Dixon, Nick" userId="94eea790-290a-4ee2-8de2-6da33b0ffd4f" providerId="ADAL" clId="{C478C50D-476E-4F28-A2C0-5994FBA81DD4}" dt="2020-12-09T11:07:52.509" v="394" actId="478"/>
          <ac:picMkLst>
            <pc:docMk/>
            <pc:sldMk cId="0" sldId="256"/>
            <ac:picMk id="5" creationId="{EBC0CB85-DB10-4771-9984-BC868CDFF0A2}"/>
          </ac:picMkLst>
        </pc:picChg>
        <pc:picChg chg="del">
          <ac:chgData name="Dixon, Nick" userId="94eea790-290a-4ee2-8de2-6da33b0ffd4f" providerId="ADAL" clId="{C478C50D-476E-4F28-A2C0-5994FBA81DD4}" dt="2020-12-09T11:07:38.215" v="391" actId="478"/>
          <ac:picMkLst>
            <pc:docMk/>
            <pc:sldMk cId="0" sldId="256"/>
            <ac:picMk id="8" creationId="{BA6EE458-1364-42BC-BBE9-5576624F1E1A}"/>
          </ac:picMkLst>
        </pc:picChg>
        <pc:picChg chg="add del mod">
          <ac:chgData name="Dixon, Nick" userId="94eea790-290a-4ee2-8de2-6da33b0ffd4f" providerId="ADAL" clId="{C478C50D-476E-4F28-A2C0-5994FBA81DD4}" dt="2020-12-09T11:09:31.149" v="397" actId="478"/>
          <ac:picMkLst>
            <pc:docMk/>
            <pc:sldMk cId="0" sldId="256"/>
            <ac:picMk id="9" creationId="{34D5E900-89DA-4B92-9222-8FB453245141}"/>
          </ac:picMkLst>
        </pc:picChg>
        <pc:picChg chg="add mod">
          <ac:chgData name="Dixon, Nick" userId="94eea790-290a-4ee2-8de2-6da33b0ffd4f" providerId="ADAL" clId="{C478C50D-476E-4F28-A2C0-5994FBA81DD4}" dt="2020-12-09T09:51:47.475" v="67" actId="1076"/>
          <ac:picMkLst>
            <pc:docMk/>
            <pc:sldMk cId="0" sldId="256"/>
            <ac:picMk id="10" creationId="{16AF480D-0944-4791-A7C1-656D60364063}"/>
          </ac:picMkLst>
        </pc:picChg>
      </pc:sldChg>
      <pc:sldChg chg="delSp modSp mod">
        <pc:chgData name="Dixon, Nick" userId="94eea790-290a-4ee2-8de2-6da33b0ffd4f" providerId="ADAL" clId="{C478C50D-476E-4F28-A2C0-5994FBA81DD4}" dt="2020-12-09T09:54:35.416" v="156"/>
        <pc:sldMkLst>
          <pc:docMk/>
          <pc:sldMk cId="0" sldId="257"/>
        </pc:sldMkLst>
        <pc:spChg chg="mod">
          <ac:chgData name="Dixon, Nick" userId="94eea790-290a-4ee2-8de2-6da33b0ffd4f" providerId="ADAL" clId="{C478C50D-476E-4F28-A2C0-5994FBA81DD4}" dt="2020-12-09T09:54:35.416" v="156"/>
          <ac:spMkLst>
            <pc:docMk/>
            <pc:sldMk cId="0" sldId="257"/>
            <ac:spMk id="21506" creationId="{8227D21D-ECFF-4432-BC11-EC80C013E4BF}"/>
          </ac:spMkLst>
        </pc:spChg>
        <pc:spChg chg="mod">
          <ac:chgData name="Dixon, Nick" userId="94eea790-290a-4ee2-8de2-6da33b0ffd4f" providerId="ADAL" clId="{C478C50D-476E-4F28-A2C0-5994FBA81DD4}" dt="2020-12-09T09:52:52.275" v="104" actId="20577"/>
          <ac:spMkLst>
            <pc:docMk/>
            <pc:sldMk cId="0" sldId="257"/>
            <ac:spMk id="21507" creationId="{A26FB6DF-CB76-45CC-A66D-905C7C3BEBDC}"/>
          </ac:spMkLst>
        </pc:spChg>
        <pc:picChg chg="del">
          <ac:chgData name="Dixon, Nick" userId="94eea790-290a-4ee2-8de2-6da33b0ffd4f" providerId="ADAL" clId="{C478C50D-476E-4F28-A2C0-5994FBA81DD4}" dt="2020-12-09T09:52:58.505" v="105" actId="478"/>
          <ac:picMkLst>
            <pc:docMk/>
            <pc:sldMk cId="0" sldId="257"/>
            <ac:picMk id="7" creationId="{C1A8958A-A4AB-481B-97A3-A762632AB0FC}"/>
          </ac:picMkLst>
        </pc:picChg>
      </pc:sldChg>
      <pc:sldChg chg="modSp add mod">
        <pc:chgData name="Dixon, Nick" userId="94eea790-290a-4ee2-8de2-6da33b0ffd4f" providerId="ADAL" clId="{C478C50D-476E-4F28-A2C0-5994FBA81DD4}" dt="2020-12-09T10:41:49.931" v="384" actId="20577"/>
        <pc:sldMkLst>
          <pc:docMk/>
          <pc:sldMk cId="523436305" sldId="264"/>
        </pc:sldMkLst>
        <pc:spChg chg="mod">
          <ac:chgData name="Dixon, Nick" userId="94eea790-290a-4ee2-8de2-6da33b0ffd4f" providerId="ADAL" clId="{C478C50D-476E-4F28-A2C0-5994FBA81DD4}" dt="2020-12-09T10:33:52.824" v="163" actId="20577"/>
          <ac:spMkLst>
            <pc:docMk/>
            <pc:sldMk cId="523436305" sldId="264"/>
            <ac:spMk id="2" creationId="{9466884B-3FDB-4FE5-83C1-59413AE7E5EF}"/>
          </ac:spMkLst>
        </pc:spChg>
        <pc:spChg chg="mod">
          <ac:chgData name="Dixon, Nick" userId="94eea790-290a-4ee2-8de2-6da33b0ffd4f" providerId="ADAL" clId="{C478C50D-476E-4F28-A2C0-5994FBA81DD4}" dt="2020-12-09T10:41:49.931" v="384" actId="20577"/>
          <ac:spMkLst>
            <pc:docMk/>
            <pc:sldMk cId="523436305" sldId="264"/>
            <ac:spMk id="3" creationId="{7FE02126-CA95-432A-9F35-0AFA34AB157C}"/>
          </ac:spMkLst>
        </pc:spChg>
        <pc:spChg chg="mod">
          <ac:chgData name="Dixon, Nick" userId="94eea790-290a-4ee2-8de2-6da33b0ffd4f" providerId="ADAL" clId="{C478C50D-476E-4F28-A2C0-5994FBA81DD4}" dt="2020-12-09T10:33:58.904" v="170" actId="20577"/>
          <ac:spMkLst>
            <pc:docMk/>
            <pc:sldMk cId="523436305" sldId="264"/>
            <ac:spMk id="8" creationId="{D456A196-FFCE-4500-9907-2B5E59B9AE37}"/>
          </ac:spMkLst>
        </pc:spChg>
      </pc:sldChg>
      <pc:sldChg chg="addSp delSp modSp mod">
        <pc:chgData name="Dixon, Nick" userId="94eea790-290a-4ee2-8de2-6da33b0ffd4f" providerId="ADAL" clId="{C478C50D-476E-4F28-A2C0-5994FBA81DD4}" dt="2020-12-09T16:18:36.153" v="405"/>
        <pc:sldMkLst>
          <pc:docMk/>
          <pc:sldMk cId="4047618319" sldId="277"/>
        </pc:sldMkLst>
        <pc:spChg chg="del mod">
          <ac:chgData name="Dixon, Nick" userId="94eea790-290a-4ee2-8de2-6da33b0ffd4f" providerId="ADAL" clId="{C478C50D-476E-4F28-A2C0-5994FBA81DD4}" dt="2020-12-09T09:53:44.184" v="149"/>
          <ac:spMkLst>
            <pc:docMk/>
            <pc:sldMk cId="4047618319" sldId="277"/>
            <ac:spMk id="9" creationId="{8F80BDAD-BC48-4EB4-9040-49CF7EBD0D1F}"/>
          </ac:spMkLst>
        </pc:spChg>
        <pc:spChg chg="add mod">
          <ac:chgData name="Dixon, Nick" userId="94eea790-290a-4ee2-8de2-6da33b0ffd4f" providerId="ADAL" clId="{C478C50D-476E-4F28-A2C0-5994FBA81DD4}" dt="2020-12-09T09:53:52.621" v="150"/>
          <ac:spMkLst>
            <pc:docMk/>
            <pc:sldMk cId="4047618319" sldId="277"/>
            <ac:spMk id="10" creationId="{8CDF0F06-D779-4AC9-9E10-F85FBBD50E0B}"/>
          </ac:spMkLst>
        </pc:spChg>
        <pc:spChg chg="mod">
          <ac:chgData name="Dixon, Nick" userId="94eea790-290a-4ee2-8de2-6da33b0ffd4f" providerId="ADAL" clId="{C478C50D-476E-4F28-A2C0-5994FBA81DD4}" dt="2020-12-09T09:53:14.902" v="111" actId="6549"/>
          <ac:spMkLst>
            <pc:docMk/>
            <pc:sldMk cId="4047618319" sldId="277"/>
            <ac:spMk id="19458" creationId="{AA3E22AA-AA25-4EB6-AD42-3093EA8239DE}"/>
          </ac:spMkLst>
        </pc:spChg>
        <pc:spChg chg="mod">
          <ac:chgData name="Dixon, Nick" userId="94eea790-290a-4ee2-8de2-6da33b0ffd4f" providerId="ADAL" clId="{C478C50D-476E-4F28-A2C0-5994FBA81DD4}" dt="2020-12-09T09:54:35.416" v="156"/>
          <ac:spMkLst>
            <pc:docMk/>
            <pc:sldMk cId="4047618319" sldId="277"/>
            <ac:spMk id="19459" creationId="{46F29EEF-4FA9-43B1-BE35-A7ABF869A76D}"/>
          </ac:spMkLst>
        </pc:spChg>
        <pc:picChg chg="del">
          <ac:chgData name="Dixon, Nick" userId="94eea790-290a-4ee2-8de2-6da33b0ffd4f" providerId="ADAL" clId="{C478C50D-476E-4F28-A2C0-5994FBA81DD4}" dt="2020-12-09T09:53:54.434" v="151" actId="478"/>
          <ac:picMkLst>
            <pc:docMk/>
            <pc:sldMk cId="4047618319" sldId="277"/>
            <ac:picMk id="5" creationId="{DB6D7285-E0E7-4D2A-869F-26844D3A4D35}"/>
          </ac:picMkLst>
        </pc:picChg>
        <pc:picChg chg="del">
          <ac:chgData name="Dixon, Nick" userId="94eea790-290a-4ee2-8de2-6da33b0ffd4f" providerId="ADAL" clId="{C478C50D-476E-4F28-A2C0-5994FBA81DD4}" dt="2020-12-09T16:18:34.066" v="404" actId="478"/>
          <ac:picMkLst>
            <pc:docMk/>
            <pc:sldMk cId="4047618319" sldId="277"/>
            <ac:picMk id="8" creationId="{BA6EE458-1364-42BC-BBE9-5576624F1E1A}"/>
          </ac:picMkLst>
        </pc:picChg>
        <pc:picChg chg="add mod">
          <ac:chgData name="Dixon, Nick" userId="94eea790-290a-4ee2-8de2-6da33b0ffd4f" providerId="ADAL" clId="{C478C50D-476E-4F28-A2C0-5994FBA81DD4}" dt="2020-12-09T16:18:36.153" v="405"/>
          <ac:picMkLst>
            <pc:docMk/>
            <pc:sldMk cId="4047618319" sldId="277"/>
            <ac:picMk id="9" creationId="{154F5520-1825-49A5-AE6D-E6BA95439660}"/>
          </ac:picMkLst>
        </pc:picChg>
        <pc:picChg chg="add mod">
          <ac:chgData name="Dixon, Nick" userId="94eea790-290a-4ee2-8de2-6da33b0ffd4f" providerId="ADAL" clId="{C478C50D-476E-4F28-A2C0-5994FBA81DD4}" dt="2020-12-09T09:53:59.383" v="152"/>
          <ac:picMkLst>
            <pc:docMk/>
            <pc:sldMk cId="4047618319" sldId="277"/>
            <ac:picMk id="11" creationId="{A400EA37-211D-405D-BC75-EBB8226FB6BC}"/>
          </ac:picMkLst>
        </pc:picChg>
      </pc:sldChg>
      <pc:sldChg chg="del">
        <pc:chgData name="Dixon, Nick" userId="94eea790-290a-4ee2-8de2-6da33b0ffd4f" providerId="ADAL" clId="{C478C50D-476E-4F28-A2C0-5994FBA81DD4}" dt="2020-12-09T09:53:05.947" v="107" actId="47"/>
        <pc:sldMkLst>
          <pc:docMk/>
          <pc:sldMk cId="2530487357" sldId="280"/>
        </pc:sldMkLst>
      </pc:sldChg>
      <pc:sldChg chg="del">
        <pc:chgData name="Dixon, Nick" userId="94eea790-290a-4ee2-8de2-6da33b0ffd4f" providerId="ADAL" clId="{C478C50D-476E-4F28-A2C0-5994FBA81DD4}" dt="2020-12-09T09:53:04.839" v="106" actId="47"/>
        <pc:sldMkLst>
          <pc:docMk/>
          <pc:sldMk cId="2272854540" sldId="281"/>
        </pc:sldMkLst>
      </pc:sldChg>
      <pc:sldChg chg="del">
        <pc:chgData name="Dixon, Nick" userId="94eea790-290a-4ee2-8de2-6da33b0ffd4f" providerId="ADAL" clId="{C478C50D-476E-4F28-A2C0-5994FBA81DD4}" dt="2020-12-09T09:52:31.723" v="69" actId="47"/>
        <pc:sldMkLst>
          <pc:docMk/>
          <pc:sldMk cId="1533202911" sldId="282"/>
        </pc:sldMkLst>
      </pc:sldChg>
      <pc:sldChg chg="del">
        <pc:chgData name="Dixon, Nick" userId="94eea790-290a-4ee2-8de2-6da33b0ffd4f" providerId="ADAL" clId="{C478C50D-476E-4F28-A2C0-5994FBA81DD4}" dt="2020-12-09T09:53:06.907" v="108" actId="47"/>
        <pc:sldMkLst>
          <pc:docMk/>
          <pc:sldMk cId="330348056" sldId="283"/>
        </pc:sldMkLst>
      </pc:sldChg>
      <pc:sldChg chg="del">
        <pc:chgData name="Dixon, Nick" userId="94eea790-290a-4ee2-8de2-6da33b0ffd4f" providerId="ADAL" clId="{C478C50D-476E-4F28-A2C0-5994FBA81DD4}" dt="2020-12-09T09:53:09.343" v="110" actId="47"/>
        <pc:sldMkLst>
          <pc:docMk/>
          <pc:sldMk cId="3115842639" sldId="285"/>
        </pc:sldMkLst>
      </pc:sldChg>
      <pc:sldChg chg="del">
        <pc:chgData name="Dixon, Nick" userId="94eea790-290a-4ee2-8de2-6da33b0ffd4f" providerId="ADAL" clId="{C478C50D-476E-4F28-A2C0-5994FBA81DD4}" dt="2020-12-09T09:52:30.678" v="68" actId="47"/>
        <pc:sldMkLst>
          <pc:docMk/>
          <pc:sldMk cId="960404300" sldId="286"/>
        </pc:sldMkLst>
      </pc:sldChg>
      <pc:sldChg chg="del">
        <pc:chgData name="Dixon, Nick" userId="94eea790-290a-4ee2-8de2-6da33b0ffd4f" providerId="ADAL" clId="{C478C50D-476E-4F28-A2C0-5994FBA81DD4}" dt="2020-12-09T09:53:07.884" v="109" actId="47"/>
        <pc:sldMkLst>
          <pc:docMk/>
          <pc:sldMk cId="1527182949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1933C-EC4B-437C-9529-F9087BE9E7C8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pPr>
              <a:defRPr/>
            </a:pPr>
            <a:fld id="{ACDAF7BB-9569-408D-BBD3-91E77FB9480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48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299DA6-A09B-49E5-A448-FAB35F95AC9A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pPr>
              <a:defRPr/>
            </a:pPr>
            <a:fld id="{DF704F00-A212-49C7-A53D-9E3FD4DB1FA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5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464D78-DC4D-4A58-A867-4B48E5B09576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pPr>
              <a:defRPr/>
            </a:pPr>
            <a:fld id="{3341BD37-4363-440B-B3BE-2BB44784B7E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580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0CAA-9522-49C8-BBA5-9A00AB71A58A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pPr>
              <a:defRPr/>
            </a:pPr>
            <a:fld id="{325B4A48-E9B5-4B89-BB16-6D092F9CC42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2742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7F10BE-0B0C-406D-8E65-118EE24B8A38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pPr>
              <a:defRPr/>
            </a:pPr>
            <a:fld id="{20A9D69E-6ADF-4C46-91BE-AA66B9B3D32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37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528A44-5260-4A61-A24E-0915C78BE239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05F775-57A2-4A79-84F9-52B2B4CF24F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46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DFD79E-1497-405A-8A82-8D9CDB90E735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1FA444-3482-4DD6-83DD-50E729E005C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25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D577F0-A640-4F76-AB9C-21474EE4D393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57610D-ACDD-4E93-97F1-3A63EE1E1ED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627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pPr>
              <a:defRPr/>
            </a:pPr>
            <a:fld id="{DD5CC595-9E9E-4599-A546-DD8E643FC4FE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pPr>
              <a:defRPr/>
            </a:pPr>
            <a:fld id="{D897A25B-A650-45AD-8419-EDFF444F349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9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E058F-A155-49FA-97B9-4495565C6444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0BFB60-24EE-4A99-A53C-3CC4CDD8F32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1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84EE45-C284-4F43-8C10-9B12FF1FCDCC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pPr>
              <a:defRPr/>
            </a:pPr>
            <a:fld id="{2AF7696D-2459-4ABD-AE70-22AA902AF03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47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DCB1FD-6957-4E63-A3D9-460C079CF116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170A0-C58C-478E-BE9F-52DAC339272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71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45B4D-C9EB-4496-AFFC-F13642DEEDEA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A74A9-CDE3-4798-86DE-0C8B77C179F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54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05D27B-422A-4B66-AF97-A1D6F1E637CA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CD0EE7-51F1-431B-A3CC-BB2CA922D81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60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9D47AC-7C91-45B1-A042-68ABF3215447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D0203B-8B56-409A-ABFC-170C0B0FF5C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8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5EBF7A-13CD-4ECB-8230-D5BDDC3A6175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3D3237-54E8-4569-88B3-12B2E515BA2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8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462EA3-CCF4-4EC4-A7A6-A7E93CCB96AC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1FC16-AE9A-4DE5-BAE6-F5962935CD2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77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440E5E9-4AA6-4A50-8518-704A3E7DE173}" type="datetimeFigureOut">
              <a:rPr lang="en-GB" smtClean="0"/>
              <a:pPr>
                <a:defRPr/>
              </a:pPr>
              <a:t>14/03/2021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11AEC7-595B-4FFB-B111-5AAF24AC2F9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689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dward.powley@falmouth.ac.uk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learningspace.falmouth.ac.uk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steampowered.com/apps/steamdevdays/slides/data.pdf" TargetMode="External"/><Relationship Id="rId2" Type="http://schemas.openxmlformats.org/officeDocument/2006/relationships/hyperlink" Target="https://www.youtube.com/watch?v=HQwL6zh7Ag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06CD-B90E-441A-925D-2A54E214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3200" dirty="0"/>
              <a:t>Please Sign In…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69E61-4B44-4B1A-959C-EEFE3BDC4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15" y="-19706"/>
            <a:ext cx="7375556" cy="687770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ADD68D-2363-4D25-BA7B-5FDCE069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29" y="2587398"/>
            <a:ext cx="4364594" cy="359931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session will start shortly…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3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F1663-1A37-4F2A-9246-E943E721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FFFFFF"/>
                </a:solidFill>
              </a:rPr>
              <a:t>Case study: Weapon choice in CS:GO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211AA1-6E6E-4AA0-B36B-1A7D562C6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Observation: M4A4 usage is high in late game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Explicit question: how can greater choice be introduced in late game?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Data-driven: purchase rates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Theory-driven: greater tactical choice will lead to better player retention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Measurements: purchase rates, playtime, efficacy</a:t>
            </a:r>
          </a:p>
          <a:p>
            <a:r>
              <a:rPr lang="en-US" sz="1400" dirty="0">
                <a:solidFill>
                  <a:srgbClr val="FFFFFF"/>
                </a:solidFill>
              </a:rPr>
              <a:t>Iterative: inform future design choices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Hypothesis: creating a balanced alternative to the M4A4 will increase player choice, thus increasing playtime and retention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showing weapon choices in CS:GO, with M4A4 being the most popular weapon in late game">
            <a:extLst>
              <a:ext uri="{FF2B5EF4-FFF2-40B4-BE49-F238E27FC236}">
                <a16:creationId xmlns:a16="http://schemas.microsoft.com/office/drawing/2014/main" id="{38EF17FA-2A4B-468E-8014-C0D965E98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5" y="1842371"/>
            <a:ext cx="5629268" cy="316646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097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1B2AB-859B-4EE3-8F5D-C0C63081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48A4E-22F1-4767-A048-ABE72AEB9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Approximate 50:50 split between M4A4 and new weapon (silenced M4A1)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An increase in playtime was measured…</a:t>
            </a:r>
          </a:p>
          <a:p>
            <a:r>
              <a:rPr lang="en-US" sz="1400" dirty="0">
                <a:solidFill>
                  <a:srgbClr val="FFFFFF"/>
                </a:solidFill>
              </a:rPr>
              <a:t>… however other updates were made at the same time, so this is difficult to isolate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Hypothesis: creating a balanced alternative to the M4A4 will increase player choice…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Yes!</a:t>
            </a:r>
          </a:p>
          <a:p>
            <a:r>
              <a:rPr lang="en-US" sz="1400" dirty="0">
                <a:solidFill>
                  <a:srgbClr val="FFFFFF"/>
                </a:solidFill>
              </a:rPr>
              <a:t>… thus increasing playtime and retention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Maybe?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showing weapon choices in CS:GO, with an even split between M4A4 and silenced M4A1 in late game">
            <a:extLst>
              <a:ext uri="{FF2B5EF4-FFF2-40B4-BE49-F238E27FC236}">
                <a16:creationId xmlns:a16="http://schemas.microsoft.com/office/drawing/2014/main" id="{C965E390-0226-4F9D-AB46-2CF486648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5" y="1842371"/>
            <a:ext cx="5629268" cy="316646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02607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EAC-2AD8-4F60-BB94-23EC47CB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7D3B-434A-4A43-81BE-5AC26956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brains are hard-wired to see </a:t>
            </a:r>
            <a:r>
              <a:rPr lang="en-GB" b="1" dirty="0"/>
              <a:t>patterns</a:t>
            </a:r>
          </a:p>
          <a:p>
            <a:r>
              <a:rPr lang="en-GB" dirty="0"/>
              <a:t>Good </a:t>
            </a:r>
            <a:r>
              <a:rPr lang="en-GB" b="1" dirty="0"/>
              <a:t>data visualisation </a:t>
            </a:r>
            <a:r>
              <a:rPr lang="en-GB" dirty="0"/>
              <a:t>can help to spot patterns</a:t>
            </a:r>
          </a:p>
          <a:p>
            <a:r>
              <a:rPr lang="en-GB" dirty="0"/>
              <a:t>… however this should be followed up by proper </a:t>
            </a:r>
            <a:r>
              <a:rPr lang="en-GB" b="1" dirty="0"/>
              <a:t>statistical analysis!</a:t>
            </a:r>
          </a:p>
        </p:txBody>
      </p:sp>
    </p:spTree>
    <p:extLst>
      <p:ext uri="{BB962C8B-B14F-4D97-AF65-F5344CB8AC3E}">
        <p14:creationId xmlns:p14="http://schemas.microsoft.com/office/powerpoint/2010/main" val="121876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5CF1-0BA4-43C3-B939-32DE2558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ValveStats</a:t>
            </a:r>
            <a:r>
              <a:rPr lang="en-GB" dirty="0"/>
              <a:t> dashboard</a:t>
            </a:r>
          </a:p>
        </p:txBody>
      </p:sp>
      <p:pic>
        <p:nvPicPr>
          <p:cNvPr id="5" name="Content Placeholder 4" descr="A screenshot of ValveStats, showing various types of charts and graphs">
            <a:extLst>
              <a:ext uri="{FF2B5EF4-FFF2-40B4-BE49-F238E27FC236}">
                <a16:creationId xmlns:a16="http://schemas.microsoft.com/office/drawing/2014/main" id="{4B5C22B6-DEA5-41FB-B549-E3F5E3E0E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7"/>
          <a:stretch/>
        </p:blipFill>
        <p:spPr>
          <a:xfrm>
            <a:off x="1228569" y="2133452"/>
            <a:ext cx="9734862" cy="4225957"/>
          </a:xfrm>
        </p:spPr>
      </p:pic>
    </p:spTree>
    <p:extLst>
      <p:ext uri="{BB962C8B-B14F-4D97-AF65-F5344CB8AC3E}">
        <p14:creationId xmlns:p14="http://schemas.microsoft.com/office/powerpoint/2010/main" val="177318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8E06-09F7-4EB9-B6A6-3F2C8DC3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deaths in Team Fortress 2</a:t>
            </a:r>
          </a:p>
        </p:txBody>
      </p:sp>
      <p:pic>
        <p:nvPicPr>
          <p:cNvPr id="5" name="Content Placeholder 4" descr="A heatmap of player deaths in Team Fortress 2, showing areas where deaths are particularly common">
            <a:extLst>
              <a:ext uri="{FF2B5EF4-FFF2-40B4-BE49-F238E27FC236}">
                <a16:creationId xmlns:a16="http://schemas.microsoft.com/office/drawing/2014/main" id="{92ADAE21-6A77-4367-8977-E4A71FF8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16" y="2226551"/>
            <a:ext cx="8893368" cy="4179883"/>
          </a:xfrm>
        </p:spPr>
      </p:pic>
    </p:spTree>
    <p:extLst>
      <p:ext uri="{BB962C8B-B14F-4D97-AF65-F5344CB8AC3E}">
        <p14:creationId xmlns:p14="http://schemas.microsoft.com/office/powerpoint/2010/main" val="63994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8BA07-3BAC-4C60-8BF3-7BA93061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FFFFFF"/>
                </a:solidFill>
              </a:rPr>
              <a:t>Weapon fire locations in CS:GO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3F06C4-6EA3-47AC-8390-54ACDAA03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heatmap showing weapon fire locations in CS:GO, which can be seen concentrated at corners and other vantage points in the map">
            <a:extLst>
              <a:ext uri="{FF2B5EF4-FFF2-40B4-BE49-F238E27FC236}">
                <a16:creationId xmlns:a16="http://schemas.microsoft.com/office/drawing/2014/main" id="{2FFA4B2A-31B6-4802-BE89-C97EEAE77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39" y="955591"/>
            <a:ext cx="5597760" cy="49400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455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A275-C178-4F3B-9E44-81B27B4A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96372-AECD-41E0-91CD-EF42DD8AF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24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E051C-7E70-4D55-9D0A-635433A8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2400"/>
              <a:t>The scientific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549E6D-A10E-445E-BDF4-3C2CC911D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Image source: https://commons.wikimedia.org/wiki/File:The_Scientific_Method_as_an_Ongoing_Process.svg</a:t>
            </a:r>
          </a:p>
        </p:txBody>
      </p:sp>
      <p:pic>
        <p:nvPicPr>
          <p:cNvPr id="5" name="Content Placeholder 4" descr="A diagram of the scientific method, showing a 7-step cycle">
            <a:extLst>
              <a:ext uri="{FF2B5EF4-FFF2-40B4-BE49-F238E27FC236}">
                <a16:creationId xmlns:a16="http://schemas.microsoft.com/office/drawing/2014/main" id="{78611B68-5FF2-451F-80C2-2537EBD0A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837354"/>
            <a:ext cx="6303134" cy="515281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45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7310-0FBB-493F-A6CF-C6081269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9BD-0473-4B5C-A113-B8FEED9E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Is a D6 biased if…</a:t>
            </a:r>
          </a:p>
          <a:p>
            <a:r>
              <a:rPr lang="en-GB" dirty="0"/>
              <a:t>You roll it once and it comes up a six?</a:t>
            </a:r>
          </a:p>
          <a:p>
            <a:r>
              <a:rPr lang="en-GB" dirty="0"/>
              <a:t>You roll it 3 times and it comes up a six twice?</a:t>
            </a:r>
          </a:p>
          <a:p>
            <a:r>
              <a:rPr lang="en-GB" dirty="0"/>
              <a:t>You roll it 60 times and it comes up a six 59 times?</a:t>
            </a:r>
          </a:p>
          <a:p>
            <a:r>
              <a:rPr lang="en-GB" dirty="0"/>
              <a:t>You roll it 60 times and it comes up a six 11 times?</a:t>
            </a:r>
          </a:p>
          <a:p>
            <a:r>
              <a:rPr lang="en-GB" dirty="0"/>
              <a:t>You roll it 600 times and it comes up a six 110 times?</a:t>
            </a:r>
          </a:p>
          <a:p>
            <a:r>
              <a:rPr lang="en-GB" dirty="0"/>
              <a:t>You roll it 6,000,000 times and it comes up a six 1,100,000 times?</a:t>
            </a:r>
          </a:p>
        </p:txBody>
      </p:sp>
    </p:spTree>
    <p:extLst>
      <p:ext uri="{BB962C8B-B14F-4D97-AF65-F5344CB8AC3E}">
        <p14:creationId xmlns:p14="http://schemas.microsoft.com/office/powerpoint/2010/main" val="11929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A7A5-3F88-4022-BB8B-955F4AEB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B5E1-7A8E-467E-9025-E3A85924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statistical result has a non-zero probability of being a </a:t>
            </a:r>
            <a:r>
              <a:rPr lang="en-GB" b="1" dirty="0"/>
              <a:t>coincidence</a:t>
            </a:r>
          </a:p>
          <a:p>
            <a:r>
              <a:rPr lang="en-GB" dirty="0"/>
              <a:t>Know your </a:t>
            </a:r>
            <a:r>
              <a:rPr lang="en-GB" b="1" dirty="0"/>
              <a:t>confidence intervals</a:t>
            </a:r>
            <a:endParaRPr lang="en-GB" dirty="0"/>
          </a:p>
          <a:p>
            <a:r>
              <a:rPr lang="en-GB" dirty="0"/>
              <a:t>Beware of </a:t>
            </a:r>
            <a:r>
              <a:rPr lang="en-GB" b="1" i="1" dirty="0"/>
              <a:t>p</a:t>
            </a:r>
            <a:r>
              <a:rPr lang="en-GB" b="1" dirty="0"/>
              <a:t>-value fishing</a:t>
            </a:r>
          </a:p>
        </p:txBody>
      </p:sp>
    </p:spTree>
    <p:extLst>
      <p:ext uri="{BB962C8B-B14F-4D97-AF65-F5344CB8AC3E}">
        <p14:creationId xmlns:p14="http://schemas.microsoft.com/office/powerpoint/2010/main" val="398319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A3E22AA-AA25-4EB6-AD42-3093EA8239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/>
              <a:t>Game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560CDA-7977-4676-B440-D6C3F30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55738" y="0"/>
            <a:ext cx="949911" cy="1464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032B0-1F9B-49E0-A5E3-B9599BB525EA}"/>
              </a:ext>
            </a:extLst>
          </p:cNvPr>
          <p:cNvSpPr txBox="1"/>
          <p:nvPr/>
        </p:nvSpPr>
        <p:spPr>
          <a:xfrm>
            <a:off x="8720067" y="594810"/>
            <a:ext cx="299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GAM130</a:t>
            </a:r>
            <a:r>
              <a:rPr lang="en-GB" sz="2800" dirty="0"/>
              <a:t>	</a:t>
            </a:r>
            <a:r>
              <a:rPr lang="en-GB" sz="2800"/>
              <a:t>   </a:t>
            </a:r>
            <a:r>
              <a:rPr lang="en-GB" sz="360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8</a:t>
            </a:r>
            <a:endParaRPr lang="en-GB" sz="360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65CE4-62F2-4063-BD61-B0C242EBC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" y="5977254"/>
            <a:ext cx="2742090" cy="6736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AF480D-0944-4791-A7C1-656D60364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4908" y="2805620"/>
            <a:ext cx="1246759" cy="1246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F6677-1B81-4F81-BCEB-5CD44E1CB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28" y="5559300"/>
            <a:ext cx="1126113" cy="11244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56CC-74E5-4747-A27E-BE08CEFB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FFFFFF"/>
                </a:solidFill>
              </a:rPr>
              <a:t>p</a:t>
            </a:r>
            <a:r>
              <a:rPr lang="en-GB" dirty="0">
                <a:solidFill>
                  <a:srgbClr val="FFFFFF"/>
                </a:solidFill>
              </a:rPr>
              <a:t>-value fishing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A4D8B-7DB2-41C3-A881-D27E19A3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6389742"/>
            <a:ext cx="10865248" cy="258395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1400" dirty="0">
                <a:solidFill>
                  <a:srgbClr val="FFFFFF"/>
                </a:solidFill>
              </a:rPr>
              <a:t>Image source: https://xkcd.com/882/</a:t>
            </a:r>
          </a:p>
        </p:txBody>
      </p:sp>
      <p:pic>
        <p:nvPicPr>
          <p:cNvPr id="5" name="Content Placeholder 4" descr="A comic showing scientists testing whether different colours of jelly beans cause acne">
            <a:extLst>
              <a:ext uri="{FF2B5EF4-FFF2-40B4-BE49-F238E27FC236}">
                <a16:creationId xmlns:a16="http://schemas.microsoft.com/office/drawing/2014/main" id="{BEB43D9A-3C13-4664-A0BB-B55A715E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99" y="332849"/>
            <a:ext cx="3998492" cy="5753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comic showing scientists testing whether different colours of jelly beans cause acne">
            <a:extLst>
              <a:ext uri="{FF2B5EF4-FFF2-40B4-BE49-F238E27FC236}">
                <a16:creationId xmlns:a16="http://schemas.microsoft.com/office/drawing/2014/main" id="{B0A1BDBE-5FF7-4E75-8EAA-748AB6D28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99" y="2400458"/>
            <a:ext cx="5214976" cy="30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4F57-4EAE-4CF7-92FF-C5A6332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significance vs effect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3987-377D-4860-8F36-5B582FB3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statistical significance does not always mean large effect size</a:t>
            </a:r>
          </a:p>
          <a:p>
            <a:r>
              <a:rPr lang="en-GB" dirty="0"/>
              <a:t>E.g. red team wins 5,010,000 matches out of 10,000,000</a:t>
            </a:r>
          </a:p>
          <a:p>
            <a:r>
              <a:rPr lang="en-GB" dirty="0"/>
              <a:t>This is statistically significant, but only a 0.1% effect size</a:t>
            </a:r>
          </a:p>
        </p:txBody>
      </p:sp>
    </p:spTree>
    <p:extLst>
      <p:ext uri="{BB962C8B-B14F-4D97-AF65-F5344CB8AC3E}">
        <p14:creationId xmlns:p14="http://schemas.microsoft.com/office/powerpoint/2010/main" val="32452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EEF61-4347-4C35-9450-C42DB8EA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>
                <a:solidFill>
                  <a:srgbClr val="FFFFFF"/>
                </a:solidFill>
              </a:rPr>
              <a:t>Correlation does not imply causation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354BAE-9E06-4A7C-9471-E9FCCD07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700">
                <a:solidFill>
                  <a:srgbClr val="FFFFFF"/>
                </a:solidFill>
              </a:rPr>
              <a:t>Image source: https://www.ibpsychmatters.com/why-correlation-is-not-causation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B962C9-BE53-4915-9C0C-B53DCD378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showing a correlation between ice cream sales and shark attacks, with both increasing during summer months">
            <a:extLst>
              <a:ext uri="{FF2B5EF4-FFF2-40B4-BE49-F238E27FC236}">
                <a16:creationId xmlns:a16="http://schemas.microsoft.com/office/drawing/2014/main" id="{C50AD63C-47BB-40AE-AE76-D14428A7A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5" y="1425731"/>
            <a:ext cx="5629268" cy="399974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34588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EEF61-4347-4C35-9450-C42DB8EA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>
                <a:solidFill>
                  <a:srgbClr val="FFFFFF"/>
                </a:solidFill>
              </a:rPr>
              <a:t>Correlation does not imply causation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354BAE-9E06-4A7C-9471-E9FCCD07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700">
                <a:solidFill>
                  <a:srgbClr val="FFFFFF"/>
                </a:solidFill>
              </a:rPr>
              <a:t>Image source: https://gizmodo.com/internet-explorer-vs-murder-rate-will-be-your-favorite-5977989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B962C9-BE53-4915-9C0C-B53DCD378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art showing correlation between Internet Explorer market share and murder rate in the US, with both decreasing over time">
            <a:extLst>
              <a:ext uri="{FF2B5EF4-FFF2-40B4-BE49-F238E27FC236}">
                <a16:creationId xmlns:a16="http://schemas.microsoft.com/office/drawing/2014/main" id="{91E382DB-EA7D-4945-9666-D83EC38E39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12206"/>
          <a:stretch/>
        </p:blipFill>
        <p:spPr>
          <a:xfrm>
            <a:off x="5593085" y="1336741"/>
            <a:ext cx="5629268" cy="417772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1619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8928-6CE7-42AE-85CA-670FF4B1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Ethics of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56BAB-01FD-4FBF-870D-3F5F4E673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25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C2F18C-671F-4ECE-96A3-EBAFC579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728584-DEE7-4174-9BB7-DAEBB71F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C1E679-9F46-4A3D-8724-12767F0EB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B7D69C-15F2-4834-A591-AF4B6F9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50A4B3-C32C-4322-B92D-C077623C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1A9A51A9-AA1B-4283-BF13-6F1D63FDD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685DFA7-77F5-4963-B6BD-9BCF3D045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Content Placeholder 7" descr="An excerpt from the end user license agreement for Watch Dogs 2, explaining the use of analytics technology in the game">
            <a:extLst>
              <a:ext uri="{FF2B5EF4-FFF2-40B4-BE49-F238E27FC236}">
                <a16:creationId xmlns:a16="http://schemas.microsoft.com/office/drawing/2014/main" id="{09C151A2-ACA2-4436-8AF3-FF6646277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3" r="1" b="25042"/>
          <a:stretch/>
        </p:blipFill>
        <p:spPr>
          <a:xfrm>
            <a:off x="7547810" y="1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974EFF1-6555-4277-8547-1C92974E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E6FF1-0AEF-4D83-93AC-86FD7A79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Privacy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974BEAF-D0A0-45D8-852C-637D4C6E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40EA44-9530-461F-9275-EBF747C84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6423211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There’s a fine line between </a:t>
            </a:r>
            <a:r>
              <a:rPr lang="en-US" sz="2000" b="1" dirty="0"/>
              <a:t>collecting data </a:t>
            </a:r>
            <a:r>
              <a:rPr lang="en-US" sz="2000" dirty="0"/>
              <a:t>and </a:t>
            </a:r>
            <a:r>
              <a:rPr lang="en-US" sz="2000" b="1" dirty="0"/>
              <a:t>spying</a:t>
            </a:r>
          </a:p>
          <a:p>
            <a:r>
              <a:rPr lang="en-US" sz="2000" b="1" dirty="0"/>
              <a:t>Legal</a:t>
            </a:r>
            <a:r>
              <a:rPr lang="en-US" sz="2000" dirty="0"/>
              <a:t> and </a:t>
            </a:r>
            <a:r>
              <a:rPr lang="en-US" sz="2000" b="1" dirty="0"/>
              <a:t>ethical</a:t>
            </a:r>
            <a:r>
              <a:rPr lang="en-US" sz="2000" dirty="0"/>
              <a:t> issues must be considered</a:t>
            </a:r>
          </a:p>
        </p:txBody>
      </p:sp>
      <p:pic>
        <p:nvPicPr>
          <p:cNvPr id="6" name="Content Placeholder 5" descr="A screenshot from the game Watch Dogs 2, showing the main character using a laptop to hack an NPC's personal data">
            <a:extLst>
              <a:ext uri="{FF2B5EF4-FFF2-40B4-BE49-F238E27FC236}">
                <a16:creationId xmlns:a16="http://schemas.microsoft.com/office/drawing/2014/main" id="{5E0A5925-CC22-46CF-BF85-2ED41663A3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t="38893" r="-68" b="4597"/>
          <a:stretch/>
        </p:blipFill>
        <p:spPr>
          <a:xfrm>
            <a:off x="7547809" y="4233673"/>
            <a:ext cx="4644191" cy="2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136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E7D5D-9892-419D-BA91-B79C0D1B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/>
              <a:t>Psychology</a:t>
            </a:r>
            <a:endParaRPr lang="en-GB" dirty="0"/>
          </a:p>
        </p:txBody>
      </p:sp>
      <p:pic>
        <p:nvPicPr>
          <p:cNvPr id="1033" name="Picture 142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6BA6-85C3-4CFC-88D1-B7BA190E0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GB" sz="2000" dirty="0"/>
              <a:t>E.g. Riot Games tested various </a:t>
            </a:r>
            <a:r>
              <a:rPr lang="en-GB" sz="2000" b="1" dirty="0"/>
              <a:t>priming</a:t>
            </a:r>
            <a:r>
              <a:rPr lang="en-GB" sz="2000" dirty="0"/>
              <a:t> techniques to curb toxic behaviour in League of Legends</a:t>
            </a:r>
          </a:p>
          <a:p>
            <a:r>
              <a:rPr lang="en-GB" sz="2000" dirty="0"/>
              <a:t>Essentially using players as participants in a </a:t>
            </a:r>
            <a:r>
              <a:rPr lang="en-GB" sz="2000" b="1" dirty="0"/>
              <a:t>scientific experiment</a:t>
            </a:r>
          </a:p>
          <a:p>
            <a:r>
              <a:rPr lang="en-GB" sz="2000" dirty="0"/>
              <a:t>Even if players ultimately benefit, this raises </a:t>
            </a:r>
            <a:r>
              <a:rPr lang="en-GB" sz="2000" b="1" dirty="0"/>
              <a:t>ethical</a:t>
            </a:r>
            <a:r>
              <a:rPr lang="en-GB" sz="2000" dirty="0"/>
              <a:t> issues</a:t>
            </a:r>
          </a:p>
          <a:p>
            <a:r>
              <a:rPr lang="en-GB" sz="2000" dirty="0"/>
              <a:t>Scientific ethics is founded on </a:t>
            </a:r>
            <a:r>
              <a:rPr lang="en-GB" sz="2000" b="1" dirty="0"/>
              <a:t>informed consent</a:t>
            </a:r>
          </a:p>
        </p:txBody>
      </p:sp>
      <p:pic>
        <p:nvPicPr>
          <p:cNvPr id="1026" name="Picture 2" descr="An excerpt from a scientific paper describing Riot Games' studies of the impact of messages and text colour on player toxicity">
            <a:extLst>
              <a:ext uri="{FF2B5EF4-FFF2-40B4-BE49-F238E27FC236}">
                <a16:creationId xmlns:a16="http://schemas.microsoft.com/office/drawing/2014/main" id="{77195397-B01E-4D22-A2DE-359BC76C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992" y="627094"/>
            <a:ext cx="4442037" cy="578169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CF5BE-04C9-4B87-8A39-2ECA5D9306B1}"/>
              </a:ext>
            </a:extLst>
          </p:cNvPr>
          <p:cNvSpPr txBox="1"/>
          <p:nvPr/>
        </p:nvSpPr>
        <p:spPr>
          <a:xfrm>
            <a:off x="1484026" y="6442502"/>
            <a:ext cx="10514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https://www.nature.com/news/can-a-video-game-company-tame-toxic-behaviour-1.19647</a:t>
            </a:r>
          </a:p>
        </p:txBody>
      </p:sp>
    </p:spTree>
    <p:extLst>
      <p:ext uri="{BB962C8B-B14F-4D97-AF65-F5344CB8AC3E}">
        <p14:creationId xmlns:p14="http://schemas.microsoft.com/office/powerpoint/2010/main" val="22825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A205-3683-45A9-827D-FDF17AB8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Monetisation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81D23-5CD1-4976-8660-14A9A831E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131958" cy="3599316"/>
          </a:xfrm>
        </p:spPr>
        <p:txBody>
          <a:bodyPr>
            <a:normAutofit/>
          </a:bodyPr>
          <a:lstStyle/>
          <a:p>
            <a:r>
              <a:rPr lang="en-GB" sz="2000" dirty="0"/>
              <a:t>Analytics is a key part of </a:t>
            </a:r>
            <a:r>
              <a:rPr lang="en-GB" sz="2000" b="1" dirty="0"/>
              <a:t>free-to-play (F2P)</a:t>
            </a:r>
            <a:r>
              <a:rPr lang="en-GB" sz="2000" dirty="0"/>
              <a:t> business models</a:t>
            </a:r>
          </a:p>
          <a:p>
            <a:r>
              <a:rPr lang="en-GB" sz="2000" dirty="0"/>
              <a:t>Profitable F2P games rely on understanding how to </a:t>
            </a:r>
            <a:r>
              <a:rPr lang="en-GB" sz="2000" b="1" dirty="0"/>
              <a:t>acquire</a:t>
            </a:r>
            <a:r>
              <a:rPr lang="en-GB" sz="2000" dirty="0"/>
              <a:t>, </a:t>
            </a:r>
            <a:r>
              <a:rPr lang="en-GB" sz="2000" b="1" dirty="0"/>
              <a:t>retain</a:t>
            </a:r>
            <a:r>
              <a:rPr lang="en-GB" sz="2000" dirty="0"/>
              <a:t>, </a:t>
            </a:r>
            <a:r>
              <a:rPr lang="en-GB" sz="2000" b="1" dirty="0"/>
              <a:t>engage</a:t>
            </a:r>
            <a:r>
              <a:rPr lang="en-GB" sz="2000" dirty="0"/>
              <a:t> and ultimately </a:t>
            </a:r>
            <a:r>
              <a:rPr lang="en-GB" sz="2000" b="1" dirty="0"/>
              <a:t>monetise</a:t>
            </a:r>
            <a:r>
              <a:rPr lang="en-GB" sz="2000" dirty="0"/>
              <a:t> players</a:t>
            </a:r>
          </a:p>
          <a:p>
            <a:r>
              <a:rPr lang="en-GB" sz="2000" dirty="0"/>
              <a:t>Many legitimate ethical concerns around F2P, especially around adding </a:t>
            </a:r>
            <a:r>
              <a:rPr lang="en-GB" sz="2000" b="1" dirty="0"/>
              <a:t>gambling</a:t>
            </a:r>
            <a:r>
              <a:rPr lang="en-GB" sz="2000" dirty="0"/>
              <a:t> mechanics or other deliberately </a:t>
            </a:r>
            <a:r>
              <a:rPr lang="en-GB" sz="2000" b="1" dirty="0"/>
              <a:t>addictive</a:t>
            </a:r>
            <a:r>
              <a:rPr lang="en-GB" sz="2000" dirty="0"/>
              <a:t> qualities to games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705BA-E6BC-42F2-AE1B-881FB7E14DD0}"/>
              </a:ext>
            </a:extLst>
          </p:cNvPr>
          <p:cNvSpPr txBox="1"/>
          <p:nvPr/>
        </p:nvSpPr>
        <p:spPr>
          <a:xfrm>
            <a:off x="1484026" y="6442502"/>
            <a:ext cx="10514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https://www.slideshare.net/TomSente/game-monetization-analytics-how-to-use-your-game-metrics-effectively</a:t>
            </a:r>
          </a:p>
        </p:txBody>
      </p:sp>
      <p:pic>
        <p:nvPicPr>
          <p:cNvPr id="5" name="Picture 4" descr="A diagram showing various metrics used by the free-to-play industry">
            <a:extLst>
              <a:ext uri="{FF2B5EF4-FFF2-40B4-BE49-F238E27FC236}">
                <a16:creationId xmlns:a16="http://schemas.microsoft.com/office/drawing/2014/main" id="{90F1229F-08EC-495F-ACC4-519684F0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8" t="9259" r="9495" b="15633"/>
          <a:stretch/>
        </p:blipFill>
        <p:spPr>
          <a:xfrm>
            <a:off x="6866875" y="2422070"/>
            <a:ext cx="4966800" cy="28640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82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3346-D190-4F7E-83FA-73A60853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7CC9D-8E28-4547-BB1D-5779CD9D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Are you breaching your players’ </a:t>
            </a:r>
            <a:r>
              <a:rPr lang="en-GB" b="1" dirty="0"/>
              <a:t>privacy</a:t>
            </a:r>
            <a:r>
              <a:rPr lang="en-GB" dirty="0"/>
              <a:t>?</a:t>
            </a:r>
          </a:p>
          <a:p>
            <a:r>
              <a:rPr lang="en-GB" dirty="0"/>
              <a:t>Is it right to </a:t>
            </a:r>
            <a:r>
              <a:rPr lang="en-GB" b="1" dirty="0"/>
              <a:t>experiment</a:t>
            </a:r>
            <a:r>
              <a:rPr lang="en-GB" dirty="0"/>
              <a:t> on your players?</a:t>
            </a:r>
          </a:p>
          <a:p>
            <a:r>
              <a:rPr lang="en-GB" dirty="0"/>
              <a:t>Is it right to </a:t>
            </a:r>
            <a:r>
              <a:rPr lang="en-GB" b="1" dirty="0"/>
              <a:t>manipulate</a:t>
            </a:r>
            <a:r>
              <a:rPr lang="en-GB" dirty="0"/>
              <a:t> your players’ behaviour (even if positively)?</a:t>
            </a:r>
          </a:p>
          <a:p>
            <a:r>
              <a:rPr lang="en-GB" dirty="0"/>
              <a:t>Are you deliberately adding </a:t>
            </a:r>
            <a:r>
              <a:rPr lang="en-GB" b="1" dirty="0"/>
              <a:t>addictive</a:t>
            </a:r>
            <a:r>
              <a:rPr lang="en-GB" dirty="0"/>
              <a:t> qualities to your game?</a:t>
            </a:r>
          </a:p>
          <a:p>
            <a:r>
              <a:rPr lang="en-GB" dirty="0"/>
              <a:t>How much is justified in the name of </a:t>
            </a:r>
            <a:r>
              <a:rPr lang="en-GB" b="1" dirty="0"/>
              <a:t>improving player experience</a:t>
            </a:r>
            <a:r>
              <a:rPr lang="en-GB" dirty="0"/>
              <a:t>?</a:t>
            </a:r>
          </a:p>
          <a:p>
            <a:r>
              <a:rPr lang="en-GB" dirty="0"/>
              <a:t>How much is justified in the name of running a </a:t>
            </a:r>
            <a:r>
              <a:rPr lang="en-GB" b="1" dirty="0"/>
              <a:t>viable</a:t>
            </a:r>
            <a:r>
              <a:rPr lang="en-GB" dirty="0"/>
              <a:t> (i.e. </a:t>
            </a:r>
            <a:r>
              <a:rPr lang="en-GB" b="1" dirty="0"/>
              <a:t>profitable</a:t>
            </a:r>
            <a:r>
              <a:rPr lang="en-GB" dirty="0"/>
              <a:t>) business?</a:t>
            </a:r>
          </a:p>
        </p:txBody>
      </p:sp>
    </p:spTree>
    <p:extLst>
      <p:ext uri="{BB962C8B-B14F-4D97-AF65-F5344CB8AC3E}">
        <p14:creationId xmlns:p14="http://schemas.microsoft.com/office/powerpoint/2010/main" val="11132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7993-A98E-47BE-88A2-C65C027A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BB5E-F293-4F10-BFD6-195CAC688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39817" cy="4078917"/>
          </a:xfrm>
        </p:spPr>
        <p:txBody>
          <a:bodyPr>
            <a:normAutofit/>
          </a:bodyPr>
          <a:lstStyle/>
          <a:p>
            <a:r>
              <a:rPr lang="en-GB" dirty="0"/>
              <a:t>Legislation such as </a:t>
            </a:r>
            <a:r>
              <a:rPr lang="en-GB" b="1" dirty="0"/>
              <a:t>General Data Protection Regulation (GDPR) </a:t>
            </a:r>
            <a:r>
              <a:rPr lang="en-GB" dirty="0"/>
              <a:t>and </a:t>
            </a:r>
            <a:r>
              <a:rPr lang="en-GB" b="1" dirty="0"/>
              <a:t>Data Protection Act</a:t>
            </a:r>
          </a:p>
          <a:p>
            <a:r>
              <a:rPr lang="en-GB" dirty="0"/>
              <a:t>Covers </a:t>
            </a:r>
            <a:r>
              <a:rPr lang="en-GB" b="1" dirty="0"/>
              <a:t>personal data</a:t>
            </a:r>
            <a:r>
              <a:rPr lang="en-GB" dirty="0"/>
              <a:t>: any data that can be used to identify a </a:t>
            </a:r>
            <a:r>
              <a:rPr lang="en-GB" b="1" dirty="0"/>
              <a:t>living individual</a:t>
            </a:r>
          </a:p>
          <a:p>
            <a:pPr lvl="1"/>
            <a:r>
              <a:rPr lang="en-GB" dirty="0"/>
              <a:t>Name, phone number, email address, IP address, social media ID, …</a:t>
            </a:r>
          </a:p>
          <a:p>
            <a:r>
              <a:rPr lang="en-GB" dirty="0"/>
              <a:t>Covers </a:t>
            </a:r>
            <a:r>
              <a:rPr lang="en-GB" b="1" dirty="0"/>
              <a:t>processing</a:t>
            </a:r>
            <a:r>
              <a:rPr lang="en-GB" dirty="0"/>
              <a:t> (including </a:t>
            </a:r>
            <a:r>
              <a:rPr lang="en-GB" b="1" dirty="0"/>
              <a:t>storage</a:t>
            </a:r>
            <a:r>
              <a:rPr lang="en-GB" dirty="0"/>
              <a:t>) of personal data</a:t>
            </a:r>
          </a:p>
          <a:p>
            <a:r>
              <a:rPr lang="en-GB" dirty="0"/>
              <a:t>You have certain </a:t>
            </a:r>
            <a:r>
              <a:rPr lang="en-GB" b="1" dirty="0"/>
              <a:t>responsibilities</a:t>
            </a:r>
            <a:r>
              <a:rPr lang="en-GB" dirty="0"/>
              <a:t>, the subject has certain </a:t>
            </a:r>
            <a:r>
              <a:rPr lang="en-GB" b="1" dirty="0"/>
              <a:t>rights</a:t>
            </a:r>
          </a:p>
          <a:p>
            <a:r>
              <a:rPr lang="en-GB" dirty="0"/>
              <a:t>Not complying can be a </a:t>
            </a:r>
            <a:r>
              <a:rPr lang="en-GB" b="1" dirty="0"/>
              <a:t>civil and/or criminal offence</a:t>
            </a:r>
          </a:p>
          <a:p>
            <a:r>
              <a:rPr lang="en-GB" dirty="0"/>
              <a:t>Other countries have their own laws, with which you must also comply if doing business there</a:t>
            </a:r>
          </a:p>
        </p:txBody>
      </p:sp>
      <p:sp>
        <p:nvSpPr>
          <p:cNvPr id="5" name="Star: 16 Points 4">
            <a:extLst>
              <a:ext uri="{FF2B5EF4-FFF2-40B4-BE49-F238E27FC236}">
                <a16:creationId xmlns:a16="http://schemas.microsoft.com/office/drawing/2014/main" id="{56A9B82A-E7EB-4BAA-B62E-6FEFC8FC8B32}"/>
              </a:ext>
            </a:extLst>
          </p:cNvPr>
          <p:cNvSpPr/>
          <p:nvPr/>
        </p:nvSpPr>
        <p:spPr>
          <a:xfrm>
            <a:off x="6749227" y="0"/>
            <a:ext cx="4470911" cy="2336872"/>
          </a:xfrm>
          <a:prstGeom prst="star16">
            <a:avLst>
              <a:gd name="adj" fmla="val 3789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I am not a lawyer</a:t>
            </a:r>
            <a:r>
              <a:rPr lang="en-GB" dirty="0">
                <a:solidFill>
                  <a:schemeClr val="bg1"/>
                </a:solidFill>
              </a:rPr>
              <a:t> – this slide is for education only and does </a:t>
            </a:r>
            <a:r>
              <a:rPr lang="en-GB" b="1" dirty="0">
                <a:solidFill>
                  <a:schemeClr val="bg1"/>
                </a:solidFill>
              </a:rPr>
              <a:t>NOT</a:t>
            </a:r>
            <a:r>
              <a:rPr lang="en-GB" dirty="0">
                <a:solidFill>
                  <a:schemeClr val="bg1"/>
                </a:solidFill>
              </a:rPr>
              <a:t> constitute legal advice!</a:t>
            </a:r>
          </a:p>
        </p:txBody>
      </p:sp>
    </p:spTree>
    <p:extLst>
      <p:ext uri="{BB962C8B-B14F-4D97-AF65-F5344CB8AC3E}">
        <p14:creationId xmlns:p14="http://schemas.microsoft.com/office/powerpoint/2010/main" val="39137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D089-5DFC-4046-B4E3-A05A7CD5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analytics?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657D8-AA2B-41A4-9EEA-00697EC0F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02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9E01-CF44-4C63-B7A7-38C51A08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3D453-38DC-4776-A02C-A4C4251E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Analytics can be seen as </a:t>
            </a:r>
            <a:r>
              <a:rPr lang="en-GB" b="1" dirty="0"/>
              <a:t>large-scale playtesting </a:t>
            </a:r>
            <a:r>
              <a:rPr lang="en-GB" dirty="0"/>
              <a:t>with </a:t>
            </a:r>
            <a:r>
              <a:rPr lang="en-GB" b="1" dirty="0"/>
              <a:t>automated collection</a:t>
            </a:r>
            <a:r>
              <a:rPr lang="en-GB" dirty="0"/>
              <a:t> of </a:t>
            </a:r>
            <a:r>
              <a:rPr lang="en-GB" b="1" dirty="0"/>
              <a:t>quantitative feedback</a:t>
            </a:r>
          </a:p>
          <a:p>
            <a:r>
              <a:rPr lang="en-GB" dirty="0"/>
              <a:t>Allows a </a:t>
            </a:r>
            <a:r>
              <a:rPr lang="en-GB" b="1" dirty="0"/>
              <a:t>scientific</a:t>
            </a:r>
            <a:r>
              <a:rPr lang="en-GB" dirty="0"/>
              <a:t> approach to </a:t>
            </a:r>
            <a:r>
              <a:rPr lang="en-GB" b="1" dirty="0"/>
              <a:t>game design </a:t>
            </a:r>
            <a:r>
              <a:rPr lang="en-GB" dirty="0"/>
              <a:t>decisions and to </a:t>
            </a:r>
            <a:r>
              <a:rPr lang="en-GB" b="1" dirty="0"/>
              <a:t>business</a:t>
            </a:r>
            <a:r>
              <a:rPr lang="en-GB" dirty="0"/>
              <a:t> decisions</a:t>
            </a:r>
          </a:p>
          <a:p>
            <a:r>
              <a:rPr lang="en-GB" dirty="0"/>
              <a:t>However, must be approached </a:t>
            </a:r>
            <a:r>
              <a:rPr lang="en-GB" b="1" dirty="0"/>
              <a:t>ethically</a:t>
            </a:r>
            <a:r>
              <a:rPr lang="en-GB" dirty="0"/>
              <a:t> and within </a:t>
            </a:r>
            <a:r>
              <a:rPr lang="en-GB" b="1" dirty="0"/>
              <a:t>legal restrictions</a:t>
            </a:r>
          </a:p>
        </p:txBody>
      </p:sp>
    </p:spTree>
    <p:extLst>
      <p:ext uri="{BB962C8B-B14F-4D97-AF65-F5344CB8AC3E}">
        <p14:creationId xmlns:p14="http://schemas.microsoft.com/office/powerpoint/2010/main" val="26389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884B-3FDB-4FE5-83C1-59413AE7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GAM130 Roadmap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47FED-93F1-4D1C-B66E-44982408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6288" y="835819"/>
            <a:ext cx="914400" cy="9144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56A196-FFCE-4500-9907-2B5E59B9AE37}"/>
              </a:ext>
            </a:extLst>
          </p:cNvPr>
          <p:cNvSpPr txBox="1">
            <a:spLocks/>
          </p:cNvSpPr>
          <p:nvPr/>
        </p:nvSpPr>
        <p:spPr bwMode="auto">
          <a:xfrm>
            <a:off x="650668" y="2438400"/>
            <a:ext cx="8761780" cy="380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GB" dirty="0">
                <a:solidFill>
                  <a:schemeClr val="bg1"/>
                </a:solidFill>
              </a:rPr>
              <a:t>The next session will cover: Playtesting &amp; QA</a:t>
            </a:r>
          </a:p>
          <a:p>
            <a:pPr defTabSz="914400" eaLnBrk="1" hangingPunct="1"/>
            <a:r>
              <a:rPr lang="en-GB" dirty="0">
                <a:solidFill>
                  <a:schemeClr val="bg1"/>
                </a:solidFill>
              </a:rPr>
              <a:t>The Roadmap:</a:t>
            </a:r>
          </a:p>
          <a:p>
            <a:pPr defTabSz="914400" eaLnBrk="1" hangingPunct="1"/>
            <a:endParaRPr lang="en-GB" dirty="0"/>
          </a:p>
          <a:p>
            <a:pPr marL="457200" lvl="1" indent="0" defTabSz="914400" eaLnBrk="1" hangingPunct="1">
              <a:buNone/>
            </a:pPr>
            <a:endParaRPr lang="en-GB" dirty="0"/>
          </a:p>
          <a:p>
            <a:pPr lvl="1" defTabSz="914400" eaLnBrk="1" hangingPunct="1"/>
            <a:endParaRPr lang="en-GB" dirty="0"/>
          </a:p>
          <a:p>
            <a:pPr lvl="1" defTabSz="914400" eaLnBrk="1" hangingPunct="1"/>
            <a:endParaRPr lang="en-GB" dirty="0"/>
          </a:p>
          <a:p>
            <a:pPr lvl="1" defTabSz="914400" eaLnBrk="1" hangingPunct="1"/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2BFD45-F526-4EC4-9450-74EAE8FAE646}"/>
              </a:ext>
            </a:extLst>
          </p:cNvPr>
          <p:cNvSpPr txBox="1">
            <a:spLocks/>
          </p:cNvSpPr>
          <p:nvPr/>
        </p:nvSpPr>
        <p:spPr bwMode="auto">
          <a:xfrm>
            <a:off x="650668" y="3800970"/>
            <a:ext cx="11626143" cy="33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rtlCol="0" anchor="t" anchorCtr="0" compatLnSpc="1">
            <a:prstTxWarp prst="textNoShape">
              <a:avLst/>
            </a:prstTxWarp>
            <a:normAutofit fontScale="40000" lnSpcReduction="2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1 – Builds &amp; Version Control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2 – Managing Team Conflict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3 – Applied Storytelling 1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4 – Visual Vocabulary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5 – Character Design as a Team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6 – *</a:t>
            </a:r>
            <a:r>
              <a:rPr lang="en-GB" sz="6000" u="sng" strike="sngStrike" dirty="0">
                <a:solidFill>
                  <a:schemeClr val="bg1"/>
                </a:solidFill>
              </a:rPr>
              <a:t>MID-TERM REVIEWS*</a:t>
            </a:r>
            <a:endParaRPr lang="en-GB" sz="4000" u="sng" strike="sngStrike" dirty="0">
              <a:solidFill>
                <a:schemeClr val="bg1"/>
              </a:solidFill>
            </a:endParaRPr>
          </a:p>
          <a:p>
            <a:pPr defTabSz="914400"/>
            <a:endParaRPr lang="en-GB" sz="6000" strike="sngStrike" dirty="0">
              <a:solidFill>
                <a:schemeClr val="bg1"/>
              </a:solidFill>
            </a:endParaRPr>
          </a:p>
          <a:p>
            <a:pPr defTabSz="914400"/>
            <a:endParaRPr lang="en-GB" sz="6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7 – Problems in Perception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/>
            <a:r>
              <a:rPr lang="en-GB" sz="6000" strike="sngStrike" dirty="0">
                <a:solidFill>
                  <a:schemeClr val="bg1"/>
                </a:solidFill>
              </a:rPr>
              <a:t>Week 8 – Game Analytics</a:t>
            </a:r>
            <a:endParaRPr lang="en-GB" sz="4000" strike="sngStrike" dirty="0">
              <a:solidFill>
                <a:schemeClr val="bg1"/>
              </a:solidFill>
            </a:endParaRPr>
          </a:p>
          <a:p>
            <a:pPr defTabSz="914400" eaLnBrk="1" hangingPunct="1"/>
            <a:r>
              <a:rPr lang="en-GB" sz="6000" dirty="0">
                <a:solidFill>
                  <a:schemeClr val="bg1"/>
                </a:solidFill>
              </a:rPr>
              <a:t>Week 9 – Playtesting &amp; QA</a:t>
            </a:r>
            <a:endParaRPr lang="en-GB" sz="4000" dirty="0">
              <a:solidFill>
                <a:schemeClr val="bg1"/>
              </a:solidFill>
            </a:endParaRPr>
          </a:p>
          <a:p>
            <a:pPr defTabSz="914400" eaLnBrk="1" hangingPunct="1"/>
            <a:r>
              <a:rPr lang="en-GB" sz="6000" dirty="0">
                <a:solidFill>
                  <a:schemeClr val="bg1"/>
                </a:solidFill>
              </a:rPr>
              <a:t>Week 10 – Applied Storytelling 2</a:t>
            </a:r>
            <a:endParaRPr lang="en-GB" sz="4000" dirty="0">
              <a:solidFill>
                <a:schemeClr val="bg1"/>
              </a:solidFill>
            </a:endParaRPr>
          </a:p>
          <a:p>
            <a:pPr defTabSz="914400" eaLnBrk="1" hangingPunct="1"/>
            <a:r>
              <a:rPr lang="en-GB" sz="6000" dirty="0">
                <a:solidFill>
                  <a:schemeClr val="bg1"/>
                </a:solidFill>
              </a:rPr>
              <a:t>Week 11 – What is a World?</a:t>
            </a:r>
            <a:endParaRPr lang="en-GB" sz="4000" dirty="0">
              <a:solidFill>
                <a:schemeClr val="bg1"/>
              </a:solidFill>
            </a:endParaRPr>
          </a:p>
          <a:p>
            <a:pPr defTabSz="914400" eaLnBrk="1" hangingPunct="1"/>
            <a:r>
              <a:rPr lang="en-GB" sz="6000" dirty="0">
                <a:solidFill>
                  <a:schemeClr val="bg1"/>
                </a:solidFill>
              </a:rPr>
              <a:t>Week 12 – STUDIO PRACTICE</a:t>
            </a:r>
            <a:endParaRPr lang="en-GB" sz="4000" dirty="0">
              <a:solidFill>
                <a:schemeClr val="bg1"/>
              </a:solidFill>
            </a:endParaRPr>
          </a:p>
          <a:p>
            <a:pPr marL="0" indent="0" defTabSz="914400" eaLnBrk="1" hangingPunct="1">
              <a:buNone/>
            </a:pPr>
            <a:endParaRPr lang="en-GB" dirty="0"/>
          </a:p>
          <a:p>
            <a:pPr marL="457200" lvl="1" indent="0" defTabSz="914400" eaLnBrk="1" hangingPunct="1">
              <a:buNone/>
            </a:pPr>
            <a:endParaRPr lang="en-GB" dirty="0"/>
          </a:p>
          <a:p>
            <a:pPr lvl="1" defTabSz="914400" eaLnBrk="1" hangingPunct="1"/>
            <a:endParaRPr lang="en-GB" dirty="0"/>
          </a:p>
          <a:p>
            <a:pPr lvl="1" defTabSz="914400" eaLnBrk="1" hangingPunct="1"/>
            <a:endParaRPr lang="en-GB" dirty="0"/>
          </a:p>
          <a:p>
            <a:pPr lvl="1" defTabSz="914400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436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A3E22AA-AA25-4EB6-AD42-3093EA8239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4261" y="2733709"/>
            <a:ext cx="8500195" cy="1373070"/>
          </a:xfrm>
        </p:spPr>
        <p:txBody>
          <a:bodyPr/>
          <a:lstStyle/>
          <a:p>
            <a:r>
              <a:rPr lang="en-GB" altLang="en-US" dirty="0"/>
              <a:t>Thank you</a:t>
            </a:r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46F29EEF-4FA9-43B1-BE35-A7ABF869A76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>
                <a:hlinkClick r:id="rId2"/>
              </a:rPr>
              <a:t>https://learningspace.Falmouth.ac.uk</a:t>
            </a:r>
            <a:endParaRPr lang="en-GB" altLang="en-US" dirty="0"/>
          </a:p>
          <a:p>
            <a:r>
              <a:rPr lang="en-GB" altLang="en-US" dirty="0">
                <a:solidFill>
                  <a:schemeClr val="bg1"/>
                </a:solidFill>
                <a:hlinkClick r:id="rId3"/>
              </a:rPr>
              <a:t>edward.powley@falmouth.ac.uk</a:t>
            </a:r>
            <a:r>
              <a:rPr lang="en-GB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560CDA-7977-4676-B440-D6C3F30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55738" y="0"/>
            <a:ext cx="949911" cy="1464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65CE4-62F2-4063-BD61-B0C242EBC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" y="5977254"/>
            <a:ext cx="2742090" cy="673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F0F06-D779-4AC9-9E10-F85FBBD50E0B}"/>
              </a:ext>
            </a:extLst>
          </p:cNvPr>
          <p:cNvSpPr txBox="1"/>
          <p:nvPr/>
        </p:nvSpPr>
        <p:spPr>
          <a:xfrm>
            <a:off x="8720067" y="594810"/>
            <a:ext cx="299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GAM130</a:t>
            </a:r>
            <a:r>
              <a:rPr lang="en-GB" sz="2800" dirty="0"/>
              <a:t>	</a:t>
            </a:r>
            <a:r>
              <a:rPr lang="en-GB" sz="2800"/>
              <a:t>   </a:t>
            </a:r>
            <a:r>
              <a:rPr lang="en-GB" sz="360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8</a:t>
            </a:r>
            <a:endParaRPr lang="en-GB" sz="360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400EA37-211D-405D-BC75-EBB8226FB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4908" y="2805620"/>
            <a:ext cx="1246759" cy="1246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F5520-1825-49A5-AE6D-E6BA95439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28" y="5559300"/>
            <a:ext cx="1126113" cy="11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1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61C3-844D-4D4E-9119-2146AACF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rhetorical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2F3E-DA9E-4769-8D16-CB8EDD0D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you could put your game in front of </a:t>
            </a:r>
            <a:r>
              <a:rPr lang="en-GB" b="1" dirty="0"/>
              <a:t>thousands of players</a:t>
            </a:r>
          </a:p>
          <a:p>
            <a:r>
              <a:rPr lang="en-GB" dirty="0"/>
              <a:t>You can alter your game’s code to </a:t>
            </a:r>
            <a:r>
              <a:rPr lang="en-GB" b="1" dirty="0"/>
              <a:t>measure</a:t>
            </a:r>
            <a:r>
              <a:rPr lang="en-GB" dirty="0"/>
              <a:t> things about how players play, and </a:t>
            </a:r>
            <a:r>
              <a:rPr lang="en-GB" b="1" dirty="0"/>
              <a:t>report</a:t>
            </a:r>
            <a:r>
              <a:rPr lang="en-GB" dirty="0"/>
              <a:t> this data back to you</a:t>
            </a:r>
          </a:p>
          <a:p>
            <a:r>
              <a:rPr lang="en-GB" dirty="0"/>
              <a:t>What </a:t>
            </a:r>
            <a:r>
              <a:rPr lang="en-GB" b="1" dirty="0"/>
              <a:t>questions</a:t>
            </a:r>
            <a:r>
              <a:rPr lang="en-GB" dirty="0"/>
              <a:t> could you answer about your game?</a:t>
            </a:r>
          </a:p>
          <a:p>
            <a:r>
              <a:rPr lang="en-GB" dirty="0"/>
              <a:t>What </a:t>
            </a:r>
            <a:r>
              <a:rPr lang="en-GB" b="1" dirty="0"/>
              <a:t>assumptions</a:t>
            </a:r>
            <a:r>
              <a:rPr lang="en-GB" dirty="0"/>
              <a:t> could you test?</a:t>
            </a:r>
          </a:p>
          <a:p>
            <a:r>
              <a:rPr lang="en-GB" dirty="0"/>
              <a:t>How could these answers make your game more </a:t>
            </a:r>
            <a:r>
              <a:rPr lang="en-GB" b="1" dirty="0"/>
              <a:t>enjoyable</a:t>
            </a:r>
            <a:r>
              <a:rPr lang="en-GB" dirty="0"/>
              <a:t> and/or </a:t>
            </a:r>
            <a:r>
              <a:rPr lang="en-GB" b="1" dirty="0"/>
              <a:t>profitable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24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94ED-9859-4C61-81C6-F30EB714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C3341-76AC-417C-91B0-A94ACFD6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Analytics is the analysis of </a:t>
            </a:r>
            <a:r>
              <a:rPr lang="en-GB" b="1" dirty="0"/>
              <a:t>data</a:t>
            </a:r>
            <a:r>
              <a:rPr lang="en-GB" dirty="0"/>
              <a:t> to discover </a:t>
            </a:r>
            <a:r>
              <a:rPr lang="en-GB" b="1" dirty="0"/>
              <a:t>patterns</a:t>
            </a:r>
          </a:p>
          <a:p>
            <a:r>
              <a:rPr lang="en-GB" dirty="0"/>
              <a:t>Related terms:</a:t>
            </a:r>
          </a:p>
          <a:p>
            <a:pPr lvl="1"/>
            <a:r>
              <a:rPr lang="en-GB" dirty="0"/>
              <a:t>Data mining</a:t>
            </a:r>
          </a:p>
          <a:p>
            <a:pPr lvl="1"/>
            <a:r>
              <a:rPr lang="en-GB" dirty="0"/>
              <a:t>Data science</a:t>
            </a:r>
          </a:p>
          <a:p>
            <a:pPr lvl="1"/>
            <a:r>
              <a:rPr lang="en-GB" dirty="0"/>
              <a:t>Big data</a:t>
            </a:r>
          </a:p>
          <a:p>
            <a:pPr lvl="1"/>
            <a:r>
              <a:rPr lang="en-GB" dirty="0"/>
              <a:t>Machine learning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109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EF6C-1C69-46F0-98FA-0BD59A81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4781-DAA2-457B-A4A4-803E2481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of our gaming devices nowadays have </a:t>
            </a:r>
            <a:r>
              <a:rPr lang="en-GB" b="1" dirty="0"/>
              <a:t>always-on internet connections</a:t>
            </a:r>
          </a:p>
          <a:p>
            <a:r>
              <a:rPr lang="en-GB" dirty="0"/>
              <a:t>Developers can easily push </a:t>
            </a:r>
            <a:r>
              <a:rPr lang="en-GB" b="1" dirty="0"/>
              <a:t>updates</a:t>
            </a:r>
            <a:r>
              <a:rPr lang="en-GB" dirty="0"/>
              <a:t> to released games</a:t>
            </a:r>
          </a:p>
          <a:p>
            <a:pPr lvl="1"/>
            <a:r>
              <a:rPr lang="en-GB" dirty="0"/>
              <a:t>Games-as-a-service (</a:t>
            </a:r>
            <a:r>
              <a:rPr lang="en-GB" dirty="0" err="1"/>
              <a:t>GaaS</a:t>
            </a:r>
            <a:r>
              <a:rPr lang="en-GB" dirty="0"/>
              <a:t>) model</a:t>
            </a:r>
          </a:p>
          <a:p>
            <a:r>
              <a:rPr lang="en-GB" dirty="0"/>
              <a:t>Games can easily </a:t>
            </a:r>
            <a:r>
              <a:rPr lang="en-GB" b="1" dirty="0"/>
              <a:t>collect data </a:t>
            </a:r>
            <a:r>
              <a:rPr lang="en-GB" dirty="0"/>
              <a:t>and send it back to developers</a:t>
            </a:r>
          </a:p>
          <a:p>
            <a:r>
              <a:rPr lang="en-GB" dirty="0"/>
              <a:t>Bandwidth, storage, computer time are </a:t>
            </a:r>
            <a:r>
              <a:rPr lang="en-GB" b="1" dirty="0"/>
              <a:t>cheap</a:t>
            </a:r>
          </a:p>
          <a:p>
            <a:r>
              <a:rPr lang="en-GB" dirty="0"/>
              <a:t>Analytics can take the </a:t>
            </a:r>
            <a:r>
              <a:rPr lang="en-GB" b="1" dirty="0"/>
              <a:t>guesswork</a:t>
            </a:r>
            <a:r>
              <a:rPr lang="en-GB" dirty="0"/>
              <a:t> out of many game design and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20828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564-6822-46D4-BFF0-FA71A477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D22B-B0FE-4B3D-936F-2996F259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 development is a </a:t>
            </a:r>
            <a:r>
              <a:rPr lang="en-GB" b="1" dirty="0"/>
              <a:t>feedback loop </a:t>
            </a:r>
            <a:r>
              <a:rPr lang="en-GB" dirty="0"/>
              <a:t>of </a:t>
            </a:r>
            <a:r>
              <a:rPr lang="en-GB" b="1" dirty="0"/>
              <a:t>playtesting</a:t>
            </a:r>
            <a:r>
              <a:rPr lang="en-GB" dirty="0"/>
              <a:t> and </a:t>
            </a:r>
            <a:r>
              <a:rPr lang="en-GB" b="1" dirty="0"/>
              <a:t>iteration</a:t>
            </a:r>
          </a:p>
          <a:p>
            <a:r>
              <a:rPr lang="en-GB" dirty="0"/>
              <a:t>Gathering and interpreting informal feedback from </a:t>
            </a:r>
            <a:r>
              <a:rPr lang="en-GB" dirty="0" err="1"/>
              <a:t>playtesters</a:t>
            </a:r>
            <a:r>
              <a:rPr lang="en-GB" dirty="0"/>
              <a:t> is </a:t>
            </a:r>
            <a:r>
              <a:rPr lang="en-GB" b="1" dirty="0"/>
              <a:t>hard</a:t>
            </a:r>
          </a:p>
          <a:p>
            <a:r>
              <a:rPr lang="en-GB" dirty="0"/>
              <a:t>… and even harder when your “</a:t>
            </a:r>
            <a:r>
              <a:rPr lang="en-GB" dirty="0" err="1"/>
              <a:t>playtesters</a:t>
            </a:r>
            <a:r>
              <a:rPr lang="en-GB" dirty="0"/>
              <a:t>” are your </a:t>
            </a:r>
            <a:r>
              <a:rPr lang="en-GB" b="1" dirty="0"/>
              <a:t>customers</a:t>
            </a:r>
            <a:r>
              <a:rPr lang="en-GB" dirty="0"/>
              <a:t> (e.g. in early access or </a:t>
            </a:r>
            <a:r>
              <a:rPr lang="en-GB" dirty="0" err="1"/>
              <a:t>GaaS</a:t>
            </a:r>
            <a:r>
              <a:rPr lang="en-GB" dirty="0"/>
              <a:t> models)</a:t>
            </a:r>
          </a:p>
          <a:p>
            <a:r>
              <a:rPr lang="en-GB" dirty="0"/>
              <a:t>Analytics aims to turn this process into more of a </a:t>
            </a:r>
            <a:r>
              <a:rPr lang="en-GB" b="1" dirty="0"/>
              <a:t>science</a:t>
            </a:r>
          </a:p>
          <a:p>
            <a:r>
              <a:rPr lang="en-GB" dirty="0"/>
              <a:t>The </a:t>
            </a:r>
            <a:r>
              <a:rPr lang="en-GB" b="1" dirty="0"/>
              <a:t>build-measure-learn</a:t>
            </a:r>
            <a:r>
              <a:rPr lang="en-GB" dirty="0"/>
              <a:t> cycle</a:t>
            </a:r>
          </a:p>
        </p:txBody>
      </p:sp>
    </p:spTree>
    <p:extLst>
      <p:ext uri="{BB962C8B-B14F-4D97-AF65-F5344CB8AC3E}">
        <p14:creationId xmlns:p14="http://schemas.microsoft.com/office/powerpoint/2010/main" val="37145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A708-48DF-4691-8DE4-6C9D084C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Data-driven decision making at Valve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643F2-5432-4C61-B6AB-A53765D79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Sources:</a:t>
            </a:r>
          </a:p>
          <a:p>
            <a:r>
              <a:rPr lang="en-GB" dirty="0">
                <a:hlinkClick r:id="rId2"/>
              </a:rPr>
              <a:t>https://www.youtube.com/watch?v=HQwL6zh7AgA</a:t>
            </a:r>
            <a:endParaRPr lang="en-GB" dirty="0"/>
          </a:p>
          <a:p>
            <a:r>
              <a:rPr lang="en-GB" dirty="0">
                <a:hlinkClick r:id="rId3"/>
              </a:rPr>
              <a:t>http://media.steampowered.com/apps/steamdevdays/slides/data.pdf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70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3439-429F-4643-BBB6-79E1BB6F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at Valve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8AAB-6FFF-4E38-BD96-17137529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Valve favour </a:t>
            </a:r>
            <a:r>
              <a:rPr lang="en-GB" b="1" dirty="0"/>
              <a:t>data-driven decision making</a:t>
            </a:r>
          </a:p>
          <a:p>
            <a:r>
              <a:rPr lang="en-GB" dirty="0"/>
              <a:t>Ask </a:t>
            </a:r>
            <a:r>
              <a:rPr lang="en-GB" b="1" dirty="0"/>
              <a:t>explicit</a:t>
            </a:r>
            <a:r>
              <a:rPr lang="en-GB" dirty="0"/>
              <a:t> questions</a:t>
            </a:r>
          </a:p>
          <a:p>
            <a:r>
              <a:rPr lang="en-GB" dirty="0"/>
              <a:t>Look at the </a:t>
            </a:r>
            <a:r>
              <a:rPr lang="en-GB" b="1" dirty="0"/>
              <a:t>data</a:t>
            </a:r>
          </a:p>
          <a:p>
            <a:r>
              <a:rPr lang="en-GB" dirty="0"/>
              <a:t>Use the data to develop a </a:t>
            </a:r>
            <a:r>
              <a:rPr lang="en-GB" b="1" dirty="0"/>
              <a:t>theory</a:t>
            </a:r>
          </a:p>
          <a:p>
            <a:r>
              <a:rPr lang="en-GB" dirty="0"/>
              <a:t>Define </a:t>
            </a:r>
            <a:r>
              <a:rPr lang="en-GB" b="1" dirty="0"/>
              <a:t>measurable outcomes</a:t>
            </a:r>
          </a:p>
          <a:p>
            <a:r>
              <a:rPr lang="en-GB" b="1" dirty="0"/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24176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1179</Words>
  <Application>Microsoft Office PowerPoint</Application>
  <PresentationFormat>Widescreen</PresentationFormat>
  <Paragraphs>156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Trebuchet MS</vt:lpstr>
      <vt:lpstr>Berlin</vt:lpstr>
      <vt:lpstr>Please Sign In…</vt:lpstr>
      <vt:lpstr>Game Analytics</vt:lpstr>
      <vt:lpstr>What is analytics?</vt:lpstr>
      <vt:lpstr>A rhetorical question</vt:lpstr>
      <vt:lpstr>Analytics</vt:lpstr>
      <vt:lpstr>Why analytics?</vt:lpstr>
      <vt:lpstr>Feedback loops</vt:lpstr>
      <vt:lpstr>Data-driven decision making at Valve</vt:lpstr>
      <vt:lpstr>Decision making at Valve</vt:lpstr>
      <vt:lpstr>Case study: Weapon choice in CS:GO</vt:lpstr>
      <vt:lpstr>Results</vt:lpstr>
      <vt:lpstr>Data visualisation</vt:lpstr>
      <vt:lpstr>ValveStats dashboard</vt:lpstr>
      <vt:lpstr>Player deaths in Team Fortress 2</vt:lpstr>
      <vt:lpstr>Weapon fire locations in CS:GO</vt:lpstr>
      <vt:lpstr>Analysing data</vt:lpstr>
      <vt:lpstr>The scientific method</vt:lpstr>
      <vt:lpstr>Statistical significance</vt:lpstr>
      <vt:lpstr>Statistical significance</vt:lpstr>
      <vt:lpstr>p-value fishing</vt:lpstr>
      <vt:lpstr>Statistical significance vs effect size</vt:lpstr>
      <vt:lpstr>Correlation does not imply causation</vt:lpstr>
      <vt:lpstr>Correlation does not imply causation</vt:lpstr>
      <vt:lpstr>Ethics of analytics</vt:lpstr>
      <vt:lpstr>Privacy</vt:lpstr>
      <vt:lpstr>Psychology</vt:lpstr>
      <vt:lpstr>Monetisation</vt:lpstr>
      <vt:lpstr>Ethical considerations</vt:lpstr>
      <vt:lpstr>Legal considerations</vt:lpstr>
      <vt:lpstr>Conclusion</vt:lpstr>
      <vt:lpstr>GAM130 Roadmap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III – Week 1</dc:title>
  <dc:creator>Dixon, Nick</dc:creator>
  <cp:lastModifiedBy>ed powley</cp:lastModifiedBy>
  <cp:revision>17</cp:revision>
  <dcterms:created xsi:type="dcterms:W3CDTF">2020-07-10T08:26:30Z</dcterms:created>
  <dcterms:modified xsi:type="dcterms:W3CDTF">2021-03-14T12:19:17Z</dcterms:modified>
</cp:coreProperties>
</file>